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776" r:id="rId3"/>
    <p:sldId id="778" r:id="rId4"/>
    <p:sldId id="779" r:id="rId5"/>
    <p:sldId id="266" r:id="rId6"/>
    <p:sldId id="270" r:id="rId7"/>
    <p:sldId id="774" r:id="rId8"/>
    <p:sldId id="258" r:id="rId9"/>
    <p:sldId id="259" r:id="rId10"/>
    <p:sldId id="777" r:id="rId11"/>
    <p:sldId id="262" r:id="rId12"/>
  </p:sldIdLst>
  <p:sldSz cx="12192000" cy="6858000"/>
  <p:notesSz cx="6858000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CA3FA-DD3E-E979-CF1A-CF22809550C3}" v="214" dt="2025-02-06T10:21:41.797"/>
    <p1510:client id="{AA811770-4F4F-106F-C57F-497058B3BA04}" v="282" dt="2025-02-04T15:35:41.386"/>
    <p1510:client id="{E90BF245-49F7-4EA6-374A-70D86913A138}" v="16" dt="2025-02-06T10:23:0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76301" autoAdjust="0"/>
  </p:normalViewPr>
  <p:slideViewPr>
    <p:cSldViewPr snapToGrid="0" snapToObjects="1" showGuides="1">
      <p:cViewPr varScale="1">
        <p:scale>
          <a:sx n="62" d="100"/>
          <a:sy n="62" d="100"/>
        </p:scale>
        <p:origin x="9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A2208-75F5-DE45-9F6D-04C02F0FAE82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53C06-B739-754D-A45B-81FD324763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736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3C06-B739-754D-A45B-81FD3247637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737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3C06-B739-754D-A45B-81FD3247637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083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3C06-B739-754D-A45B-81FD3247637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9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3C06-B739-754D-A45B-81FD3247637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49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3C06-B739-754D-A45B-81FD3247637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58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3C06-B739-754D-A45B-81FD3247637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32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3C06-B739-754D-A45B-81FD3247637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13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3C06-B739-754D-A45B-81FD3247637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24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EAD44-AF76-464D-81A9-7FF830987D7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05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3C06-B739-754D-A45B-81FD3247637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57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3C06-B739-754D-A45B-81FD3247637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5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DEE1E7-065C-2A4F-9608-0C9DBDAD6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6CC28FB-6B15-974C-BBBC-34E9FEF0B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0EADBC-63CD-154F-9AD2-6B53A789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3B0-727A-EA4E-A714-C56C9BE4BC92}" type="datetime1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CC66A2-F4F9-4049-8AF5-35FFF0ED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cap="all"/>
              <a:t>Leken – ambisiøs – ærlig - inkluderende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4512E-2DDE-5244-9C81-6B8FDA69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71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2D4593-97B1-E04A-A126-E7134D65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D979DB1-42FF-9745-8C63-CE5EADC8B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B5106D-B75C-1149-91F1-69D5C5A2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D103-DFAA-2F42-BDCF-97CEC193C2C3}" type="datetime1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359E6C-F837-8C46-838C-5CA488CA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8A887F-CBAC-8A43-BFF0-5E10929C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9974A6B-D202-A64B-89DB-C5F52DAF5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946D70D-C6E4-AE4D-9AD4-D3ACF93A8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BB30C3-B81C-A142-8941-048AA145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F2D-DC1D-8847-9F41-7FD658781B70}" type="datetime1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8A5D8F-9D4C-C84D-9E4B-6666CC4C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55399F-107F-A549-9B7C-ED724755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w TITI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78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509040-ACF0-7C44-903A-7E371125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7C5D4D-1C19-F14A-B6B7-6936A407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226551-F3B7-B449-B928-CB07569F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647C-191E-124A-86DF-A8658D813382}" type="datetime1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9784D72-7EB2-F848-9B13-D145128B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E4A069-6757-2A40-8D42-BB913E31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03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67EA08-28EE-A34D-953B-C4AA1919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2B16DE-3A9F-C54D-A006-A6129A3C3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F6426C-62DB-004D-8497-BF414506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E822-705F-4440-B2AA-C18A3EE505B0}" type="datetime1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C41EFA-6D90-B04B-83E6-C23035A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6E9AE5-F34E-E447-9D4D-FACA6ED8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304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2BC0DF-24CD-A841-86A4-DBB48687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5468CF-5E7F-3E4B-BBA2-453487E16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F4DCD6C-812E-3744-8B35-C47889430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BF93E4-D6D8-0E4B-90FF-1DB126FF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2850-B31E-514E-BAD5-F606533EB1F7}" type="datetime1">
              <a:rPr lang="nb-NO" smtClean="0"/>
              <a:t>06.02.2025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55BDAA-569D-A349-A616-49AB5057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E6E579-D1B9-284D-9042-CB6FD3F2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5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0C796-60D7-024D-8AEC-047FB0EC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290" y="365125"/>
            <a:ext cx="889348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DE7A6A-B50B-B348-944F-C65AF806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21C16F5-A110-0B41-B5E3-35AA26425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97E8AF-A4E6-9745-8A4D-6520522B3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208B8BB-5AF0-144A-8F7C-5680F387A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86ADD0C-E66B-2C4F-BDCA-2BEDD909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CA17-B7FA-FB48-A470-9CA447C872E8}" type="datetime1">
              <a:rPr lang="nb-NO" smtClean="0"/>
              <a:t>06.02.2025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1365411-BC93-CB44-A6C8-24EB6B86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0DA0663-0BF4-6F47-8D9C-C29CA0EC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74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A30167-7670-E74B-9446-4319380D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5C4A28-73D7-794A-906F-25D938B8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1A9-28A7-2F43-8169-FA65A5E3C9C3}" type="datetime1">
              <a:rPr lang="nb-NO" smtClean="0"/>
              <a:t>06.02.2025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DB0C975-4E1F-3348-802B-010D71F6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8BB03E-22DC-A144-A840-C5843D89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18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3C647AD-8EB4-7242-B343-D232A7CA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A30-3FC7-CB4F-9C49-D379908F5B91}" type="datetime1">
              <a:rPr lang="nb-NO" smtClean="0"/>
              <a:t>06.02.2025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1A41F50-5BE2-1843-B13F-2F30A2BA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1F82E7A-8B90-BA41-B5F0-803237F5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37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62A38B-DC5B-0148-A26D-CE9F2223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A65FCB-DC62-D24B-8997-18849B73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962B7D-D228-634C-9601-2E7D541BC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5DE7D2-0651-9647-887F-D51013E2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9C3D-154D-B94E-8D07-D28EA11BBF20}" type="datetime1">
              <a:rPr lang="nb-NO" smtClean="0"/>
              <a:t>06.02.2025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806504-1FE6-CF45-B4FA-8DE530B0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13269A-1C30-BB4E-A323-DABFF482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70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F4C2E3-88C1-8549-89B8-57F2A870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2ACF612-B4C6-C74F-A2AF-076542830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8E9BA86-CEA0-6343-A574-8B4D09ED8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0E685C-1F78-3040-A77C-A6177FC7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FBFA-AD54-BC46-A8FE-9AFA5D02B6AA}" type="datetime1">
              <a:rPr lang="nb-NO" smtClean="0"/>
              <a:t>06.02.2025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8CA682-A69A-4142-818F-F19F25EC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AA00D9D-D41E-A842-9843-325B30FB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77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D94981-AF6E-9C4A-A2ED-84957E03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20" y="365125"/>
            <a:ext cx="88950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2ABC79-D576-F042-92A4-8D9DAA7AB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47BEFF-D92A-FB4C-BE10-F38F43EE5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09" y="19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DB715-1A62-D642-BDB2-8F72FB103741}" type="datetime1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8EC048-9770-2542-BB72-AFD73CFE3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3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rlow" pitchFamily="2" charset="77"/>
              </a:defRPr>
            </a:lvl1pPr>
          </a:lstStyle>
          <a:p>
            <a:r>
              <a:rPr lang="nb-NO" cap="all" dirty="0"/>
              <a:t>Leken – ambisiøs – ærlig - inkluderende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CBA5CE-BA53-F84E-B62D-246EBD17D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19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B8828-9954-8141-990D-1D5304DE5A9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46E513E-8312-F542-8473-F78AB33E5D8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 bwMode="auto">
          <a:xfrm>
            <a:off x="172065" y="388032"/>
            <a:ext cx="819000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AE4913-249C-E64E-85A4-3E004D324CB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16598" b="16598"/>
          <a:stretch/>
        </p:blipFill>
        <p:spPr>
          <a:xfrm>
            <a:off x="10012312" y="38296"/>
            <a:ext cx="2004060" cy="133880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1879E61-82E4-7841-9B59-365D163F80D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9998522" y="6216719"/>
            <a:ext cx="2017849" cy="485903"/>
          </a:xfrm>
          <a:prstGeom prst="rect">
            <a:avLst/>
          </a:prstGeom>
        </p:spPr>
      </p:pic>
      <p:pic>
        <p:nvPicPr>
          <p:cNvPr id="12" name="Bilde 11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AB764706-76B3-D245-9543-BA06404E9DC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0305" y="6269296"/>
            <a:ext cx="2915804" cy="46166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DE74079-241B-654E-A56E-EF626D14B68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711291" y="6286292"/>
            <a:ext cx="3139797" cy="395773"/>
          </a:xfrm>
          <a:prstGeom prst="rect">
            <a:avLst/>
          </a:prstGeom>
        </p:spPr>
      </p:pic>
      <p:pic>
        <p:nvPicPr>
          <p:cNvPr id="14" name="Bilde 13" descr="Et bilde som inneholder tekst&#10;&#10;Automatisk generert beskrivelse">
            <a:extLst>
              <a:ext uri="{FF2B5EF4-FFF2-40B4-BE49-F238E27FC236}">
                <a16:creationId xmlns:a16="http://schemas.microsoft.com/office/drawing/2014/main" id="{266D71BB-3853-ADE7-0F23-4819BF6BD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19048" b="21569"/>
          <a:stretch/>
        </p:blipFill>
        <p:spPr>
          <a:xfrm>
            <a:off x="4709690" y="6216719"/>
            <a:ext cx="1710152" cy="571240"/>
          </a:xfrm>
          <a:prstGeom prst="rect">
            <a:avLst/>
          </a:prstGeom>
        </p:spPr>
      </p:pic>
      <p:pic>
        <p:nvPicPr>
          <p:cNvPr id="8" name="Bilde 7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73093EDF-01FF-451F-5DB5-204AEF417E9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37889" y="6092686"/>
            <a:ext cx="710458" cy="64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rlow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BE873CA-0D91-D6C9-8145-89120CBAF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91622" cy="2315714"/>
          </a:xfrm>
        </p:spPr>
        <p:txBody>
          <a:bodyPr/>
          <a:lstStyle/>
          <a:p>
            <a:r>
              <a:rPr lang="nb-NO" dirty="0">
                <a:latin typeface="Barlow"/>
              </a:rPr>
              <a:t>Kvinneprosjektet 2025-2026</a:t>
            </a:r>
            <a:endParaRPr lang="nb-NO" dirty="0"/>
          </a:p>
        </p:txBody>
      </p:sp>
      <p:sp>
        <p:nvSpPr>
          <p:cNvPr id="9" name="Undertittel 8">
            <a:extLst>
              <a:ext uri="{FF2B5EF4-FFF2-40B4-BE49-F238E27FC236}">
                <a16:creationId xmlns:a16="http://schemas.microsoft.com/office/drawing/2014/main" id="{C22493DE-B549-60DD-2947-0267B6D47E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nb-NO" b="0" i="0" dirty="0">
              <a:solidFill>
                <a:srgbClr val="000000"/>
              </a:solidFill>
              <a:effectLst/>
              <a:latin typeface="Ubuntu"/>
            </a:endParaRPr>
          </a:p>
          <a:p>
            <a:r>
              <a:rPr lang="nb-NO" dirty="0">
                <a:latin typeface="Barlow"/>
              </a:rPr>
              <a:t>Orientering om prosjektet; plan 2025</a:t>
            </a:r>
          </a:p>
          <a:p>
            <a:r>
              <a:rPr lang="nb-NO" dirty="0">
                <a:latin typeface="Barlow"/>
              </a:rPr>
              <a:t>06.02.2025</a:t>
            </a:r>
            <a:endParaRPr lang="nb-NO" dirty="0"/>
          </a:p>
          <a:p>
            <a:r>
              <a:rPr lang="nb-NO" dirty="0" err="1">
                <a:latin typeface="Barlow"/>
              </a:rPr>
              <a:t>Kl</a:t>
            </a:r>
            <a:r>
              <a:rPr lang="nb-NO" dirty="0">
                <a:latin typeface="Barlow"/>
              </a:rPr>
              <a:t> 1600 - 1700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C40C809-1AD4-97B1-DDD7-2C97758B3D29}"/>
              </a:ext>
            </a:extLst>
          </p:cNvPr>
          <p:cNvSpPr txBox="1"/>
          <p:nvPr/>
        </p:nvSpPr>
        <p:spPr>
          <a:xfrm>
            <a:off x="16274" y="5809730"/>
            <a:ext cx="12180904" cy="10415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26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070FB3-5FAF-FDCA-D1C6-F224E037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latin typeface="Barlow"/>
              </a:rPr>
              <a:t>Breddesamling#1 22-23.mars 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AE11A1-FDC7-D3CC-41A1-C8D674A6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41" y="1427321"/>
            <a:ext cx="5331384" cy="46398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sz="1600" b="1" dirty="0">
                <a:solidFill>
                  <a:srgbClr val="111111"/>
                </a:solidFill>
                <a:latin typeface="Verdana"/>
                <a:ea typeface="Verdana"/>
              </a:rPr>
              <a:t>Målsetning</a:t>
            </a:r>
          </a:p>
          <a:p>
            <a:r>
              <a:rPr lang="nb-NO" sz="1200" dirty="0">
                <a:solidFill>
                  <a:srgbClr val="111111"/>
                </a:solidFill>
                <a:latin typeface="Verdana"/>
                <a:ea typeface="Verdana"/>
              </a:rPr>
              <a:t>Motiver for sportslig utvikling og satsing ved å etablere omgivelser som tilrettelegger for det; blant annet mentor og rollemodeller.</a:t>
            </a:r>
            <a:endParaRPr lang="nb-NO" sz="1200">
              <a:solidFill>
                <a:srgbClr val="000000"/>
              </a:solidFill>
              <a:ea typeface="Verdana"/>
            </a:endParaRPr>
          </a:p>
          <a:p>
            <a:r>
              <a:rPr lang="nb-NO" sz="1200" dirty="0">
                <a:solidFill>
                  <a:srgbClr val="111111"/>
                </a:solidFill>
                <a:latin typeface="Verdana"/>
                <a:ea typeface="Verdana"/>
              </a:rPr>
              <a:t>Medvirkning i utvikling av kvinnebowling i Norge</a:t>
            </a:r>
          </a:p>
          <a:p>
            <a:r>
              <a:rPr lang="nb-NO" sz="1200" dirty="0">
                <a:solidFill>
                  <a:srgbClr val="111111"/>
                </a:solidFill>
                <a:latin typeface="Verdana"/>
                <a:ea typeface="Verdana"/>
              </a:rPr>
              <a:t>Bidra til bevisstgjøring og utvikling av SBN Elite Damer</a:t>
            </a:r>
          </a:p>
          <a:p>
            <a:endParaRPr lang="nb-NO" sz="1200" dirty="0">
              <a:solidFill>
                <a:srgbClr val="111111"/>
              </a:solidFill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111111"/>
                </a:solidFill>
                <a:latin typeface="Verdana"/>
                <a:ea typeface="Verdana"/>
              </a:rPr>
              <a:t>Målgruppe</a:t>
            </a:r>
          </a:p>
          <a:p>
            <a:r>
              <a:rPr lang="nb-NO" sz="1200" dirty="0">
                <a:solidFill>
                  <a:srgbClr val="111111"/>
                </a:solidFill>
                <a:latin typeface="Verdana"/>
                <a:ea typeface="Verdana"/>
              </a:rPr>
              <a:t>Alle interessenter og bidragsytere (</a:t>
            </a:r>
            <a:r>
              <a:rPr lang="nb-NO" sz="1200" err="1">
                <a:solidFill>
                  <a:srgbClr val="111111"/>
                </a:solidFill>
                <a:latin typeface="Verdana"/>
                <a:ea typeface="Verdana"/>
              </a:rPr>
              <a:t>dvs</a:t>
            </a:r>
            <a:r>
              <a:rPr lang="nb-NO" sz="1200" dirty="0">
                <a:solidFill>
                  <a:srgbClr val="111111"/>
                </a:solidFill>
                <a:latin typeface="Verdana"/>
                <a:ea typeface="Verdana"/>
              </a:rPr>
              <a:t> uansett alder)</a:t>
            </a:r>
            <a:endParaRPr lang="nb-NO" sz="1200">
              <a:solidFill>
                <a:srgbClr val="000000"/>
              </a:solidFill>
              <a:ea typeface="Verdana"/>
            </a:endParaRPr>
          </a:p>
          <a:p>
            <a:endParaRPr lang="nb-NO" sz="1200" dirty="0">
              <a:solidFill>
                <a:srgbClr val="111111"/>
              </a:solidFill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111111"/>
                </a:solidFill>
                <a:latin typeface="Verdana"/>
                <a:ea typeface="Verdana"/>
              </a:rPr>
              <a:t>Kostand som den enkelte må dekke</a:t>
            </a:r>
          </a:p>
          <a:p>
            <a:r>
              <a:rPr lang="nb-NO" sz="1200" dirty="0">
                <a:solidFill>
                  <a:srgbClr val="111111"/>
                </a:solidFill>
                <a:latin typeface="Verdana"/>
                <a:ea typeface="Verdana"/>
              </a:rPr>
              <a:t>Reise til/fra</a:t>
            </a:r>
          </a:p>
          <a:p>
            <a:r>
              <a:rPr lang="nb-NO" sz="1200" dirty="0">
                <a:solidFill>
                  <a:srgbClr val="111111"/>
                </a:solidFill>
                <a:latin typeface="Verdana"/>
                <a:ea typeface="Verdana"/>
              </a:rPr>
              <a:t>Overnatting lørdag til søndag </a:t>
            </a:r>
          </a:p>
          <a:p>
            <a:pPr marL="0" indent="0">
              <a:buNone/>
            </a:pPr>
            <a:endParaRPr lang="nb-NO" sz="1200" dirty="0">
              <a:solidFill>
                <a:srgbClr val="111111"/>
              </a:solidFill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111111"/>
                </a:solidFill>
                <a:latin typeface="Verdana"/>
                <a:ea typeface="Verdana"/>
              </a:rPr>
              <a:t>Påmeldingsfrist</a:t>
            </a:r>
          </a:p>
          <a:p>
            <a:r>
              <a:rPr lang="nb-NO" sz="1200" dirty="0">
                <a:solidFill>
                  <a:srgbClr val="111111"/>
                </a:solidFill>
                <a:latin typeface="Verdana"/>
                <a:ea typeface="Verdana"/>
              </a:rPr>
              <a:t>Søndag 16.februar 2025 med e-post til</a:t>
            </a:r>
            <a:br>
              <a:rPr lang="nb-NO" sz="1200" dirty="0">
                <a:solidFill>
                  <a:srgbClr val="111111"/>
                </a:solidFill>
                <a:latin typeface="Verdana"/>
                <a:ea typeface="Verdana"/>
              </a:rPr>
            </a:br>
            <a:r>
              <a:rPr lang="nb-NO" sz="1200" dirty="0">
                <a:solidFill>
                  <a:srgbClr val="111111"/>
                </a:solidFill>
                <a:latin typeface="Verdana"/>
                <a:ea typeface="Verdana"/>
              </a:rPr>
              <a:t>David og kopi til Svein-Erik </a:t>
            </a:r>
            <a:endParaRPr lang="nb-NO" sz="2000" dirty="0"/>
          </a:p>
          <a:p>
            <a:pPr marL="0" indent="0">
              <a:buNone/>
            </a:pPr>
            <a:endParaRPr lang="nb-NO" sz="1400" dirty="0">
              <a:solidFill>
                <a:srgbClr val="111111"/>
              </a:solidFill>
              <a:latin typeface="Verdana"/>
              <a:ea typeface="Verdana"/>
            </a:endParaRPr>
          </a:p>
          <a:p>
            <a:pPr marL="0" indent="0">
              <a:buNone/>
            </a:pPr>
            <a:endParaRPr lang="nb-NO" sz="1400" dirty="0">
              <a:solidFill>
                <a:srgbClr val="000000"/>
              </a:solidFill>
              <a:ea typeface="Verdana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8E1712-2319-C677-4288-D0DE3F43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F8E694B-28BE-4CD1-0391-7B9118DCF401}"/>
              </a:ext>
            </a:extLst>
          </p:cNvPr>
          <p:cNvSpPr txBox="1"/>
          <p:nvPr/>
        </p:nvSpPr>
        <p:spPr>
          <a:xfrm>
            <a:off x="7220398" y="1712528"/>
            <a:ext cx="4367840" cy="4278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600" b="1" u="sng" dirty="0">
                <a:ea typeface="Calibri"/>
                <a:cs typeface="Calibri"/>
              </a:rPr>
              <a:t>Tentativ agenda</a:t>
            </a:r>
          </a:p>
          <a:p>
            <a:r>
              <a:rPr lang="nb-NO" sz="1600" b="1" dirty="0">
                <a:ea typeface="Calibri"/>
                <a:cs typeface="Calibri"/>
              </a:rPr>
              <a:t>Lørdag 22.mars 10:00 – 16:00  Kick-</a:t>
            </a:r>
            <a:r>
              <a:rPr lang="nb-NO" sz="1600" b="1" dirty="0" err="1">
                <a:ea typeface="Calibri"/>
                <a:cs typeface="Calibri"/>
              </a:rPr>
              <a:t>Off</a:t>
            </a:r>
            <a:endParaRPr lang="nb-NO" sz="1600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b-NO" sz="1600" dirty="0">
                <a:ea typeface="Calibri"/>
                <a:cs typeface="Calibri"/>
              </a:rPr>
              <a:t>Nettverk </a:t>
            </a:r>
          </a:p>
          <a:p>
            <a:pPr marL="285750" indent="-285750">
              <a:buFont typeface="Arial"/>
              <a:buChar char="•"/>
            </a:pPr>
            <a:r>
              <a:rPr lang="nb-NO" sz="1600" dirty="0">
                <a:ea typeface="Calibri"/>
                <a:cs typeface="Calibri"/>
              </a:rPr>
              <a:t>Vilje, motivasjon og mål</a:t>
            </a:r>
          </a:p>
          <a:p>
            <a:pPr marL="285750" indent="-285750">
              <a:buFont typeface="Arial"/>
              <a:buChar char="•"/>
            </a:pPr>
            <a:r>
              <a:rPr lang="nb-NO" sz="1600" dirty="0">
                <a:ea typeface="Calibri"/>
                <a:cs typeface="Calibri"/>
              </a:rPr>
              <a:t>Forpliktelser og mål</a:t>
            </a:r>
          </a:p>
          <a:p>
            <a:pPr marL="285750" indent="-285750">
              <a:buFont typeface="Arial"/>
              <a:buChar char="•"/>
            </a:pPr>
            <a:r>
              <a:rPr lang="nb-NO" sz="1600" dirty="0">
                <a:ea typeface="Calibri"/>
                <a:cs typeface="Calibri"/>
              </a:rPr>
              <a:t>Mentor/</a:t>
            </a:r>
            <a:r>
              <a:rPr lang="nb-NO" sz="1600" dirty="0" err="1">
                <a:ea typeface="Calibri"/>
                <a:cs typeface="Calibri"/>
              </a:rPr>
              <a:t>coaching</a:t>
            </a:r>
            <a:endParaRPr lang="nb-NO" sz="1600" dirty="0">
              <a:ea typeface="Calibri"/>
              <a:cs typeface="Calibri"/>
            </a:endParaRPr>
          </a:p>
          <a:p>
            <a:r>
              <a:rPr lang="nb-NO" sz="1600" dirty="0">
                <a:ea typeface="Calibri"/>
                <a:cs typeface="Calibri"/>
              </a:rPr>
              <a:t>Felles lunsj og middag</a:t>
            </a:r>
          </a:p>
          <a:p>
            <a:r>
              <a:rPr lang="nb-NO" sz="1600" dirty="0">
                <a:ea typeface="Calibri"/>
                <a:cs typeface="Calibri"/>
              </a:rPr>
              <a:t>Sted: </a:t>
            </a:r>
            <a:r>
              <a:rPr lang="nb-NO" sz="1600" dirty="0" err="1">
                <a:ea typeface="Calibri"/>
                <a:cs typeface="Calibri"/>
              </a:rPr>
              <a:t>Idrettenshus</a:t>
            </a:r>
            <a:r>
              <a:rPr lang="nb-NO" sz="1600" dirty="0">
                <a:ea typeface="Calibri"/>
                <a:cs typeface="Calibri"/>
              </a:rPr>
              <a:t>/Ullevål</a:t>
            </a:r>
          </a:p>
          <a:p>
            <a:endParaRPr lang="nb-NO" sz="1600" dirty="0">
              <a:ea typeface="Calibri"/>
              <a:cs typeface="Calibri"/>
            </a:endParaRPr>
          </a:p>
          <a:p>
            <a:r>
              <a:rPr lang="nb-NO" sz="1600" b="1" dirty="0">
                <a:ea typeface="Calibri"/>
                <a:cs typeface="Calibri"/>
              </a:rPr>
              <a:t>Søndag 23.mars 10:00 – 14:00 Workshop</a:t>
            </a:r>
          </a:p>
          <a:p>
            <a:pPr marL="285750" indent="-285750">
              <a:buFont typeface="Arial"/>
              <a:buChar char="•"/>
            </a:pPr>
            <a:r>
              <a:rPr lang="nb-NO" sz="1600" dirty="0">
                <a:ea typeface="Calibri"/>
                <a:cs typeface="Calibri"/>
              </a:rPr>
              <a:t>Utvikle veien til mål - krav til EM 26</a:t>
            </a:r>
          </a:p>
          <a:p>
            <a:pPr marL="285750" indent="-285750">
              <a:buFont typeface="Arial"/>
              <a:buChar char="•"/>
            </a:pPr>
            <a:r>
              <a:rPr lang="nb-NO" sz="1600" dirty="0">
                <a:ea typeface="Calibri"/>
                <a:cs typeface="Calibri"/>
              </a:rPr>
              <a:t>Utvikle målet for nettverk - miljø til EM 26</a:t>
            </a:r>
          </a:p>
          <a:p>
            <a:pPr marL="285750" indent="-285750">
              <a:buFont typeface="Arial"/>
              <a:buChar char="•"/>
            </a:pPr>
            <a:r>
              <a:rPr lang="nb-NO" sz="1600" dirty="0">
                <a:ea typeface="Calibri"/>
                <a:cs typeface="Calibri"/>
              </a:rPr>
              <a:t>Bruk av </a:t>
            </a:r>
            <a:r>
              <a:rPr lang="nb-NO" sz="1600" dirty="0" err="1">
                <a:ea typeface="Calibri"/>
                <a:cs typeface="Calibri"/>
              </a:rPr>
              <a:t>coaching</a:t>
            </a:r>
            <a:r>
              <a:rPr lang="nb-NO" sz="1600" dirty="0">
                <a:ea typeface="Calibri"/>
                <a:cs typeface="Calibri"/>
              </a:rPr>
              <a:t> og mentor - mål til EM 26</a:t>
            </a:r>
          </a:p>
          <a:p>
            <a:r>
              <a:rPr lang="nb-NO" sz="1600" dirty="0">
                <a:ea typeface="Calibri"/>
                <a:cs typeface="Calibri"/>
              </a:rPr>
              <a:t>Felles lunsj </a:t>
            </a:r>
            <a:endParaRPr lang="en-US" sz="1600" dirty="0">
              <a:ea typeface="Calibri"/>
              <a:cs typeface="Calibri"/>
            </a:endParaRPr>
          </a:p>
          <a:p>
            <a:r>
              <a:rPr lang="nb-NO" sz="1600" dirty="0">
                <a:ea typeface="Calibri"/>
                <a:cs typeface="Calibri"/>
              </a:rPr>
              <a:t>Sted: </a:t>
            </a:r>
            <a:r>
              <a:rPr lang="nb-NO" sz="1600" err="1">
                <a:ea typeface="Calibri"/>
                <a:cs typeface="Calibri"/>
              </a:rPr>
              <a:t>Idrettenshus</a:t>
            </a:r>
            <a:r>
              <a:rPr lang="nb-NO" sz="1600" dirty="0">
                <a:ea typeface="Calibri"/>
                <a:cs typeface="Calibri"/>
              </a:rPr>
              <a:t>/Ullevål</a:t>
            </a:r>
            <a:endParaRPr lang="nb-NO" sz="1600" dirty="0" err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nb-NO" sz="1600" dirty="0">
              <a:ea typeface="Calibri"/>
              <a:cs typeface="Calibri"/>
            </a:endParaRPr>
          </a:p>
          <a:p>
            <a:endParaRPr lang="nb-NO" sz="1600" dirty="0">
              <a:ea typeface="Calibri"/>
              <a:cs typeface="Calibri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49988EE-B8B1-47FB-1CC7-6A95DA3C337A}"/>
              </a:ext>
            </a:extLst>
          </p:cNvPr>
          <p:cNvSpPr txBox="1"/>
          <p:nvPr/>
        </p:nvSpPr>
        <p:spPr>
          <a:xfrm>
            <a:off x="3359" y="6093865"/>
            <a:ext cx="12193819" cy="76384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36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B5628F-D56B-CD7E-98E9-8D499FA2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54" y="2766218"/>
            <a:ext cx="8895092" cy="1325563"/>
          </a:xfrm>
        </p:spPr>
        <p:txBody>
          <a:bodyPr>
            <a:normAutofit/>
          </a:bodyPr>
          <a:lstStyle/>
          <a:p>
            <a:pPr algn="ctr"/>
            <a:r>
              <a:rPr lang="nb-NO" sz="8000" dirty="0"/>
              <a:t>Spørsmål?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4B555E-2D90-F263-AE0C-58B39481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94C05B1-992B-EF84-CDEE-7597C2DE020F}"/>
              </a:ext>
            </a:extLst>
          </p:cNvPr>
          <p:cNvSpPr txBox="1"/>
          <p:nvPr/>
        </p:nvSpPr>
        <p:spPr>
          <a:xfrm>
            <a:off x="3359" y="6093865"/>
            <a:ext cx="12193819" cy="76384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2B725F2-F39A-002E-5B1C-553B9AAF53E3}"/>
              </a:ext>
            </a:extLst>
          </p:cNvPr>
          <p:cNvSpPr txBox="1"/>
          <p:nvPr/>
        </p:nvSpPr>
        <p:spPr>
          <a:xfrm>
            <a:off x="2670875" y="5092485"/>
            <a:ext cx="6856705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600" b="1" dirty="0">
                <a:solidFill>
                  <a:srgbClr val="111111"/>
                </a:solidFill>
                <a:latin typeface="Verdana"/>
                <a:cs typeface="Segoe UI"/>
              </a:rPr>
              <a:t>Påmeldingsfrist</a:t>
            </a:r>
            <a:r>
              <a:rPr lang="en-US" sz="1600" b="1" dirty="0">
                <a:solidFill>
                  <a:srgbClr val="111111"/>
                </a:solidFill>
                <a:latin typeface="Verdana"/>
                <a:cs typeface="Segoe UI"/>
              </a:rPr>
              <a:t>​ Breddesamling#1 22-23.mars 2025</a:t>
            </a:r>
          </a:p>
          <a:p>
            <a:endParaRPr lang="en-US" sz="1600" b="1" dirty="0">
              <a:solidFill>
                <a:srgbClr val="111111"/>
              </a:solidFill>
              <a:latin typeface="Verdana"/>
              <a:ea typeface="Verdana"/>
              <a:cs typeface="Segoe UI"/>
            </a:endParaRPr>
          </a:p>
          <a:p>
            <a:pPr marL="228600" indent="-228600">
              <a:buFont typeface=""/>
              <a:buChar char="•"/>
            </a:pPr>
            <a:r>
              <a:rPr lang="nb-NO" sz="1200" dirty="0">
                <a:solidFill>
                  <a:srgbClr val="111111"/>
                </a:solidFill>
                <a:latin typeface="Verdana"/>
                <a:cs typeface="Arial"/>
              </a:rPr>
              <a:t>Søndag 16.februar 2025  </a:t>
            </a:r>
            <a:endParaRPr lang="nb-NO" sz="1200" dirty="0">
              <a:solidFill>
                <a:srgbClr val="111111"/>
              </a:solidFill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99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2B82DF-FC3F-09B9-4077-45CA3E98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og finansiering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51B161-7873-4AF1-6764-04A98928E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1137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 dirty="0">
                <a:solidFill>
                  <a:srgbClr val="111111"/>
                </a:solidFill>
                <a:latin typeface="Barlow"/>
              </a:rPr>
              <a:t>I 2024 har prosjektet hatt fokus på å støtte </a:t>
            </a:r>
            <a:r>
              <a:rPr lang="nb-NO" sz="2000" err="1">
                <a:solidFill>
                  <a:srgbClr val="111111"/>
                </a:solidFill>
                <a:latin typeface="Barlow"/>
              </a:rPr>
              <a:t>turneringsdeltakelse</a:t>
            </a:r>
            <a:r>
              <a:rPr lang="nb-NO" sz="2000" dirty="0">
                <a:solidFill>
                  <a:srgbClr val="111111"/>
                </a:solidFill>
                <a:latin typeface="Barlow"/>
              </a:rPr>
              <a:t> og styrke miljøet innen damebowling. </a:t>
            </a:r>
          </a:p>
          <a:p>
            <a:r>
              <a:rPr lang="nb-NO" sz="2000" dirty="0">
                <a:solidFill>
                  <a:srgbClr val="111111"/>
                </a:solidFill>
                <a:latin typeface="Barlow"/>
              </a:rPr>
              <a:t>For 2025 er det bevilget kr 150.000 fra Forbundsstyret. </a:t>
            </a:r>
            <a:endParaRPr lang="nb-NO" sz="2000">
              <a:solidFill>
                <a:srgbClr val="111111"/>
              </a:solidFill>
              <a:latin typeface="Barlow"/>
            </a:endParaRPr>
          </a:p>
          <a:p>
            <a:r>
              <a:rPr lang="nb-NO" sz="2000" dirty="0">
                <a:solidFill>
                  <a:srgbClr val="111111"/>
                </a:solidFill>
                <a:latin typeface="Barlow"/>
              </a:rPr>
              <a:t>Midlene vil fordeles i henhold til fremdriftsplanen, og hovedmålet er å etablere en SBN Elite Damer bruttotropp som skal satse mot Dame-EM i 2026.</a:t>
            </a:r>
            <a:endParaRPr lang="nb-NO" sz="2000">
              <a:solidFill>
                <a:srgbClr val="111111"/>
              </a:solidFill>
              <a:latin typeface="Barlow"/>
            </a:endParaRPr>
          </a:p>
          <a:p>
            <a:endParaRPr lang="nb-NO" sz="2000" dirty="0">
              <a:solidFill>
                <a:srgbClr val="111111"/>
              </a:solidFill>
              <a:latin typeface="Barlow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6C84CC8-9C9C-3F7E-E83A-33E24875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CA61CE4-2A8E-0A3B-7D9E-CA75EA6DD735}"/>
              </a:ext>
            </a:extLst>
          </p:cNvPr>
          <p:cNvSpPr txBox="1"/>
          <p:nvPr/>
        </p:nvSpPr>
        <p:spPr>
          <a:xfrm>
            <a:off x="16274" y="5809730"/>
            <a:ext cx="12180904" cy="10415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90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DA54E0F3-8A63-47B5-C1D3-A19104F7FBCF}"/>
              </a:ext>
            </a:extLst>
          </p:cNvPr>
          <p:cNvSpPr txBox="1"/>
          <p:nvPr/>
        </p:nvSpPr>
        <p:spPr>
          <a:xfrm>
            <a:off x="16274" y="5809730"/>
            <a:ext cx="12180904" cy="10415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416B47-DE0A-33C1-9FCC-B7411C00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C4B7D7C-C7AC-B679-AC70-30FEE719F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443" y="597601"/>
            <a:ext cx="5418667" cy="541866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DCA795B-CB9D-8DE4-3E81-1503AD605B4B}"/>
              </a:ext>
            </a:extLst>
          </p:cNvPr>
          <p:cNvSpPr txBox="1"/>
          <p:nvPr/>
        </p:nvSpPr>
        <p:spPr>
          <a:xfrm>
            <a:off x="8910152" y="5090722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 err="1">
                <a:ea typeface="Calibri"/>
                <a:cs typeface="Calibri"/>
              </a:rPr>
              <a:t>ChatGpt</a:t>
            </a:r>
            <a:r>
              <a:rPr lang="nb-NO" dirty="0">
                <a:ea typeface="Calibri"/>
                <a:cs typeface="Calibri"/>
              </a:rPr>
              <a:t> 31.01.25: </a:t>
            </a:r>
            <a:br>
              <a:rPr lang="nb-NO" dirty="0">
                <a:ea typeface="Calibri"/>
                <a:cs typeface="Calibri"/>
              </a:rPr>
            </a:br>
            <a:r>
              <a:rPr lang="nb-NO" dirty="0">
                <a:ea typeface="Calibri"/>
                <a:cs typeface="Calibri"/>
              </a:rPr>
              <a:t>lag ordsky ved vekting av ord i NBF kvinneprosjekt</a:t>
            </a:r>
          </a:p>
        </p:txBody>
      </p:sp>
    </p:spTree>
    <p:extLst>
      <p:ext uri="{BB962C8B-B14F-4D97-AF65-F5344CB8AC3E}">
        <p14:creationId xmlns:p14="http://schemas.microsoft.com/office/powerpoint/2010/main" val="244033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7CAFF22D-FC13-EDE3-028F-50452F813FCF}"/>
              </a:ext>
            </a:extLst>
          </p:cNvPr>
          <p:cNvSpPr txBox="1"/>
          <p:nvPr/>
        </p:nvSpPr>
        <p:spPr>
          <a:xfrm>
            <a:off x="3359" y="5938882"/>
            <a:ext cx="12193819" cy="91882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0C8F9B-36A1-7B93-89B4-5A6F25DB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3BA13A8-7FD4-44B0-4723-429F01AE3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04" y="1115734"/>
            <a:ext cx="7469322" cy="423261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01DF756-B64F-C33E-7FAA-B221907F58AC}"/>
              </a:ext>
            </a:extLst>
          </p:cNvPr>
          <p:cNvSpPr txBox="1"/>
          <p:nvPr/>
        </p:nvSpPr>
        <p:spPr>
          <a:xfrm>
            <a:off x="9162000" y="4419129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 err="1">
                <a:ea typeface="Calibri"/>
                <a:cs typeface="Calibri"/>
              </a:rPr>
              <a:t>ChatGpt</a:t>
            </a:r>
            <a:r>
              <a:rPr lang="nb-NO" dirty="0">
                <a:ea typeface="Calibri"/>
                <a:cs typeface="Calibri"/>
              </a:rPr>
              <a:t> 31.01.25: </a:t>
            </a:r>
            <a:br>
              <a:rPr lang="nb-NO" dirty="0">
                <a:ea typeface="Calibri"/>
                <a:cs typeface="Calibri"/>
              </a:rPr>
            </a:br>
            <a:r>
              <a:rPr lang="nb-NO" dirty="0">
                <a:ea typeface="Calibri"/>
                <a:cs typeface="Calibri"/>
              </a:rPr>
              <a:t>Ta ut engelske ord og rett bokmål norsk rettskriving</a:t>
            </a:r>
          </a:p>
        </p:txBody>
      </p:sp>
    </p:spTree>
    <p:extLst>
      <p:ext uri="{BB962C8B-B14F-4D97-AF65-F5344CB8AC3E}">
        <p14:creationId xmlns:p14="http://schemas.microsoft.com/office/powerpoint/2010/main" val="382409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89CF-3608-4F13-8F83-92DA060F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35" y="389576"/>
            <a:ext cx="10515600" cy="1325563"/>
          </a:xfrm>
        </p:spPr>
        <p:txBody>
          <a:bodyPr/>
          <a:lstStyle/>
          <a:p>
            <a:r>
              <a:rPr lang="nb-NO" dirty="0">
                <a:latin typeface="Barlow"/>
              </a:rPr>
              <a:t>Fremdriftsplan</a:t>
            </a:r>
            <a:endParaRPr lang="nb-NO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965D7F-CCDA-4196-AC70-067A334AE61D}"/>
              </a:ext>
            </a:extLst>
          </p:cNvPr>
          <p:cNvSpPr txBox="1">
            <a:spLocks/>
          </p:cNvSpPr>
          <p:nvPr/>
        </p:nvSpPr>
        <p:spPr>
          <a:xfrm>
            <a:off x="5269220" y="2505075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92C9C93-DC36-8FFE-2CE2-97D121AE1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24" y="2045000"/>
            <a:ext cx="4970882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nb-NO" sz="2400" b="1" dirty="0">
                <a:solidFill>
                  <a:srgbClr val="0F4761"/>
                </a:solidFill>
                <a:latin typeface="Aptos Display"/>
              </a:rPr>
              <a:t>Overordnede mål</a:t>
            </a:r>
            <a:endParaRPr lang="nb-NO" sz="2400" dirty="0">
              <a:solidFill>
                <a:srgbClr val="0F4761"/>
              </a:solidFill>
              <a:latin typeface="Aptos Display"/>
            </a:endParaRPr>
          </a:p>
          <a:p>
            <a:pPr>
              <a:buFont typeface="Arial"/>
              <a:buChar char="•"/>
            </a:pPr>
            <a:r>
              <a:rPr lang="nb-NO" sz="2000" dirty="0">
                <a:solidFill>
                  <a:srgbClr val="111111"/>
                </a:solidFill>
                <a:latin typeface="Barlow"/>
              </a:rPr>
              <a:t>8.plass eller bedre i EM 2026</a:t>
            </a:r>
          </a:p>
          <a:p>
            <a:pPr>
              <a:buFont typeface="Arial"/>
              <a:buChar char="•"/>
            </a:pPr>
            <a:r>
              <a:rPr lang="nb-NO" sz="2000" dirty="0">
                <a:solidFill>
                  <a:srgbClr val="111111"/>
                </a:solidFill>
                <a:latin typeface="Barlow"/>
              </a:rPr>
              <a:t>Støtte </a:t>
            </a:r>
            <a:r>
              <a:rPr lang="nb-NO" sz="2000" dirty="0" err="1">
                <a:solidFill>
                  <a:srgbClr val="111111"/>
                </a:solidFill>
                <a:latin typeface="Barlow"/>
              </a:rPr>
              <a:t>NBFs</a:t>
            </a:r>
            <a:r>
              <a:rPr lang="nb-NO" sz="2000" dirty="0">
                <a:solidFill>
                  <a:srgbClr val="111111"/>
                </a:solidFill>
                <a:latin typeface="Barlow"/>
              </a:rPr>
              <a:t> sportslige strategi for utvikling av bredde og toppidrett.</a:t>
            </a:r>
          </a:p>
          <a:p>
            <a:pPr>
              <a:buFont typeface="Arial"/>
              <a:buChar char="•"/>
            </a:pPr>
            <a:r>
              <a:rPr lang="nb-NO" sz="2000" dirty="0">
                <a:solidFill>
                  <a:srgbClr val="111111"/>
                </a:solidFill>
                <a:latin typeface="Barlow"/>
              </a:rPr>
              <a:t>Heve kompetansenivået gjennom treningsprogrammer, arrangementer og deltakelse i turneringer.</a:t>
            </a:r>
          </a:p>
          <a:p>
            <a:pPr>
              <a:buFont typeface="Arial"/>
              <a:buChar char="•"/>
            </a:pPr>
            <a:r>
              <a:rPr lang="nb-NO" sz="2000" dirty="0">
                <a:solidFill>
                  <a:srgbClr val="111111"/>
                </a:solidFill>
                <a:latin typeface="Barlow"/>
              </a:rPr>
              <a:t>Skape et inkluderende og sosialt miljø for kvinnelige spillere.</a:t>
            </a:r>
          </a:p>
          <a:p>
            <a:pPr marL="0" indent="0">
              <a:buNone/>
            </a:pPr>
            <a:endParaRPr lang="nb-NO" sz="440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0124B01-08F0-7FAC-29AA-93F46A461E6C}"/>
              </a:ext>
            </a:extLst>
          </p:cNvPr>
          <p:cNvSpPr txBox="1"/>
          <p:nvPr/>
        </p:nvSpPr>
        <p:spPr>
          <a:xfrm>
            <a:off x="6234632" y="2043754"/>
            <a:ext cx="5834332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b="1" dirty="0">
                <a:solidFill>
                  <a:srgbClr val="0F4761"/>
                </a:solidFill>
                <a:latin typeface="Aptos Display"/>
              </a:rPr>
              <a:t>Nøkkelområder</a:t>
            </a:r>
            <a:endParaRPr lang="nb-NO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b-NO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Toppidrett</a:t>
            </a:r>
            <a:r>
              <a:rPr lang="nb-NO" b="1" dirty="0"/>
              <a:t> - Sport</a:t>
            </a:r>
            <a:endParaRPr lang="nb-NO" b="1" dirty="0">
              <a:ea typeface="Calibri"/>
              <a:cs typeface="Calibri"/>
            </a:endParaRPr>
          </a:p>
          <a:p>
            <a:r>
              <a:rPr lang="nb-NO" sz="2000" dirty="0">
                <a:solidFill>
                  <a:srgbClr val="111111"/>
                </a:solidFill>
                <a:latin typeface="Barlow"/>
              </a:rPr>
              <a:t>Legge til rette for optimalisert og målrettet gjennomføring i nasjonale og internasjonale konkurranser.</a:t>
            </a:r>
          </a:p>
          <a:p>
            <a:endParaRPr lang="nb-NO" sz="2000" dirty="0">
              <a:solidFill>
                <a:srgbClr val="111111"/>
              </a:solidFill>
              <a:latin typeface="Barlow"/>
            </a:endParaRPr>
          </a:p>
          <a:p>
            <a:r>
              <a:rPr lang="nb-NO" b="1" dirty="0"/>
              <a:t>Talentutvikling </a:t>
            </a:r>
            <a:endParaRPr lang="nb-NO" b="1" dirty="0">
              <a:ea typeface="Calibri" panose="020F0502020204030204"/>
              <a:cs typeface="Calibri" panose="020F0502020204030204"/>
            </a:endParaRPr>
          </a:p>
          <a:p>
            <a:r>
              <a:rPr lang="nb-NO" sz="2000" dirty="0">
                <a:solidFill>
                  <a:srgbClr val="111111"/>
                </a:solidFill>
                <a:latin typeface="Barlow"/>
              </a:rPr>
              <a:t>Identifisere og støtte kvinnelige talenter gjennom treningsprogrammer og </a:t>
            </a:r>
            <a:r>
              <a:rPr lang="nb-NO" sz="2000" err="1">
                <a:solidFill>
                  <a:srgbClr val="111111"/>
                </a:solidFill>
                <a:latin typeface="Barlow"/>
              </a:rPr>
              <a:t>turneringsdeltakelse</a:t>
            </a:r>
            <a:r>
              <a:rPr lang="nb-NO" sz="2000" dirty="0">
                <a:solidFill>
                  <a:srgbClr val="111111"/>
                </a:solidFill>
                <a:latin typeface="Barlow"/>
              </a:rPr>
              <a:t>. </a:t>
            </a:r>
          </a:p>
          <a:p>
            <a:endParaRPr lang="nb-NO" dirty="0"/>
          </a:p>
          <a:p>
            <a:r>
              <a:rPr lang="nb-NO" b="1" dirty="0"/>
              <a:t>Rekruttering og bredde </a:t>
            </a:r>
            <a:endParaRPr lang="nb-NO" b="1" dirty="0">
              <a:ea typeface="Calibri"/>
              <a:cs typeface="Calibri"/>
            </a:endParaRPr>
          </a:p>
          <a:p>
            <a:r>
              <a:rPr lang="nb-NO" sz="2000" dirty="0">
                <a:solidFill>
                  <a:srgbClr val="111111"/>
                </a:solidFill>
                <a:latin typeface="Barlow"/>
              </a:rPr>
              <a:t>Øke antallet kvinnelige spillere på nasjonalt nivå. 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421EB5E-DBA8-5BD2-FA86-C02AC897610E}"/>
              </a:ext>
            </a:extLst>
          </p:cNvPr>
          <p:cNvSpPr txBox="1"/>
          <p:nvPr/>
        </p:nvSpPr>
        <p:spPr>
          <a:xfrm>
            <a:off x="16274" y="5809730"/>
            <a:ext cx="12180904" cy="10415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16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A8495B-92EA-0FB8-A98E-156E316C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Barlow"/>
              </a:rPr>
              <a:t>Plan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7BCEBF-087E-09A0-9F35-97E03D9C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D0F4011-630E-C5AC-3664-DCB9BD1E1675}"/>
              </a:ext>
            </a:extLst>
          </p:cNvPr>
          <p:cNvSpPr txBox="1"/>
          <p:nvPr/>
        </p:nvSpPr>
        <p:spPr>
          <a:xfrm>
            <a:off x="1282748" y="5133292"/>
            <a:ext cx="19380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ea typeface="Calibri"/>
                <a:cs typeface="Calibri"/>
              </a:rPr>
              <a:t>Breddesamling#1 22-23.mars 2025</a:t>
            </a:r>
            <a:endParaRPr lang="nb-NO" b="1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968CF44-60A2-3052-9784-654B6F128CD0}"/>
              </a:ext>
            </a:extLst>
          </p:cNvPr>
          <p:cNvSpPr txBox="1"/>
          <p:nvPr/>
        </p:nvSpPr>
        <p:spPr>
          <a:xfrm>
            <a:off x="6607162" y="5133291"/>
            <a:ext cx="19380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ea typeface="Calibri"/>
                <a:cs typeface="Calibri"/>
              </a:rPr>
              <a:t>Breddesamling#2 august 2025</a:t>
            </a:r>
            <a:endParaRPr lang="nb-NO" b="1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C3C2BE8-4738-EADD-ABFE-826A5B92B466}"/>
              </a:ext>
            </a:extLst>
          </p:cNvPr>
          <p:cNvSpPr txBox="1"/>
          <p:nvPr/>
        </p:nvSpPr>
        <p:spPr>
          <a:xfrm>
            <a:off x="8989010" y="5133290"/>
            <a:ext cx="19380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ea typeface="Calibri"/>
                <a:cs typeface="Calibri"/>
              </a:rPr>
              <a:t>Breddesamling#3 oktober 2025</a:t>
            </a:r>
            <a:endParaRPr lang="nb-NO" b="1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B7C6BF0-6CD5-2A2E-F0A7-96EC9F132E5C}"/>
              </a:ext>
            </a:extLst>
          </p:cNvPr>
          <p:cNvSpPr txBox="1"/>
          <p:nvPr/>
        </p:nvSpPr>
        <p:spPr>
          <a:xfrm>
            <a:off x="4555993" y="5133290"/>
            <a:ext cx="19236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ea typeface="Calibri"/>
                <a:cs typeface="Calibri"/>
              </a:rPr>
              <a:t>Sommer-camp</a:t>
            </a:r>
            <a:endParaRPr lang="nb-NO" dirty="0">
              <a:ea typeface="Calibri"/>
              <a:cs typeface="Calibri"/>
            </a:endParaRPr>
          </a:p>
          <a:p>
            <a:r>
              <a:rPr lang="nb-NO" b="1" dirty="0" err="1">
                <a:ea typeface="Calibri"/>
                <a:cs typeface="Calibri"/>
              </a:rPr>
              <a:t>Fre-søn</a:t>
            </a:r>
            <a:r>
              <a:rPr lang="nb-NO" b="1" dirty="0">
                <a:ea typeface="Calibri"/>
                <a:cs typeface="Calibri"/>
              </a:rPr>
              <a:t> juni 2025</a:t>
            </a:r>
            <a:endParaRPr lang="nb-NO" dirty="0">
              <a:ea typeface="Calibri"/>
              <a:cs typeface="Calibri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9A03D5E-8219-66E7-C1B4-7F64FE6809D9}"/>
              </a:ext>
            </a:extLst>
          </p:cNvPr>
          <p:cNvSpPr txBox="1"/>
          <p:nvPr/>
        </p:nvSpPr>
        <p:spPr>
          <a:xfrm>
            <a:off x="3229155" y="2136476"/>
            <a:ext cx="8666669" cy="12839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500" b="1" dirty="0">
                <a:solidFill>
                  <a:srgbClr val="000000"/>
                </a:solidFill>
                <a:latin typeface="Aptos Display"/>
              </a:rPr>
              <a:t>E</a:t>
            </a:r>
            <a:r>
              <a:rPr lang="nb-NO" b="1" dirty="0">
                <a:solidFill>
                  <a:srgbClr val="000000"/>
                </a:solidFill>
                <a:latin typeface="WordVisi_MSFontService"/>
              </a:rPr>
              <a:t>gentrening og oppfølging</a:t>
            </a:r>
            <a:endParaRPr lang="nb-NO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nb-NO" b="1" dirty="0">
              <a:solidFill>
                <a:srgbClr val="000000"/>
              </a:solidFill>
              <a:latin typeface="WordVisi_MSFontService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67DB605-3A9D-F5DF-4C29-66FA83154D20}"/>
              </a:ext>
            </a:extLst>
          </p:cNvPr>
          <p:cNvSpPr txBox="1"/>
          <p:nvPr/>
        </p:nvSpPr>
        <p:spPr>
          <a:xfrm>
            <a:off x="1288210" y="1949569"/>
            <a:ext cx="3519577" cy="38370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500" b="1" dirty="0">
                <a:solidFill>
                  <a:srgbClr val="0F4761"/>
                </a:solidFill>
                <a:latin typeface="Aptos Display"/>
              </a:rPr>
              <a:t> </a:t>
            </a:r>
            <a:r>
              <a:rPr lang="nb-NO" b="1" dirty="0">
                <a:solidFill>
                  <a:srgbClr val="0F4761"/>
                </a:solidFill>
                <a:latin typeface="WordVisi_MSFontService"/>
              </a:rPr>
              <a:t>Oppstart og kartlegging 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113D410-2887-496F-6D52-889FE5588FAD}"/>
              </a:ext>
            </a:extLst>
          </p:cNvPr>
          <p:cNvSpPr txBox="1"/>
          <p:nvPr/>
        </p:nvSpPr>
        <p:spPr>
          <a:xfrm>
            <a:off x="1282745" y="3939969"/>
            <a:ext cx="27575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ea typeface="Calibri"/>
                <a:cs typeface="Calibri"/>
              </a:rPr>
              <a:t>Regionale </a:t>
            </a:r>
            <a:r>
              <a:rPr lang="nb-NO" b="1" dirty="0" err="1">
                <a:ea typeface="Calibri"/>
                <a:cs typeface="Calibri"/>
              </a:rPr>
              <a:t>Specto</a:t>
            </a:r>
            <a:r>
              <a:rPr lang="nb-NO" b="1" dirty="0">
                <a:ea typeface="Calibri"/>
                <a:cs typeface="Calibri"/>
              </a:rPr>
              <a:t> tester</a:t>
            </a:r>
          </a:p>
          <a:p>
            <a:r>
              <a:rPr lang="nb-NO" b="1">
                <a:ea typeface="Calibri"/>
                <a:cs typeface="Calibri"/>
              </a:rPr>
              <a:t>Personlig arbeidsoppgaver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1EFBE28-0846-EB03-E571-CC274A91B1F2}"/>
              </a:ext>
            </a:extLst>
          </p:cNvPr>
          <p:cNvSpPr txBox="1"/>
          <p:nvPr/>
        </p:nvSpPr>
        <p:spPr>
          <a:xfrm>
            <a:off x="4165895" y="3939969"/>
            <a:ext cx="15211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ea typeface="Calibri"/>
                <a:cs typeface="Calibri"/>
              </a:rPr>
              <a:t>NM 25</a:t>
            </a:r>
            <a:br>
              <a:rPr lang="nb-NO" b="1" dirty="0">
                <a:ea typeface="Calibri"/>
                <a:cs typeface="Calibri"/>
              </a:rPr>
            </a:br>
            <a:r>
              <a:rPr lang="nb-NO" b="1" dirty="0">
                <a:ea typeface="Calibri"/>
                <a:cs typeface="Calibri"/>
              </a:rPr>
              <a:t>6-9.mai 2025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94723D9-1513-1174-1206-0AB18529C1DA}"/>
              </a:ext>
            </a:extLst>
          </p:cNvPr>
          <p:cNvSpPr txBox="1"/>
          <p:nvPr/>
        </p:nvSpPr>
        <p:spPr>
          <a:xfrm>
            <a:off x="6487350" y="3939968"/>
            <a:ext cx="24987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ea typeface="Calibri"/>
                <a:cs typeface="Calibri"/>
              </a:rPr>
              <a:t>Norwegian Open 25</a:t>
            </a:r>
            <a:br>
              <a:rPr lang="nb-NO" b="1" dirty="0">
                <a:ea typeface="Calibri"/>
                <a:cs typeface="Calibri"/>
              </a:rPr>
            </a:br>
            <a:r>
              <a:rPr lang="nb-NO" b="1" dirty="0">
                <a:ea typeface="Calibri"/>
                <a:cs typeface="Calibri"/>
              </a:rPr>
              <a:t>22.aug-7.sept 2025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D99D4AC-9867-0BC6-F045-3BED5DFBE1EA}"/>
              </a:ext>
            </a:extLst>
          </p:cNvPr>
          <p:cNvSpPr txBox="1"/>
          <p:nvPr/>
        </p:nvSpPr>
        <p:spPr>
          <a:xfrm>
            <a:off x="4925684" y="3243531"/>
            <a:ext cx="6021237" cy="383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err="1">
                <a:solidFill>
                  <a:srgbClr val="000000"/>
                </a:solidFill>
                <a:latin typeface="Aptos Display"/>
              </a:rPr>
              <a:t>Gj</a:t>
            </a:r>
            <a:r>
              <a:rPr lang="en-US" b="1" err="1">
                <a:solidFill>
                  <a:srgbClr val="000000"/>
                </a:solidFill>
                <a:latin typeface="WordVisi_MSFontService"/>
              </a:rPr>
              <a:t>ennomføring</a:t>
            </a:r>
            <a:r>
              <a:rPr lang="en-US" b="1">
                <a:solidFill>
                  <a:srgbClr val="000000"/>
                </a:solidFill>
                <a:latin typeface="WordVisi_MSFontService"/>
              </a:rPr>
              <a:t> av </a:t>
            </a:r>
            <a:r>
              <a:rPr lang="en-US" b="1" err="1">
                <a:solidFill>
                  <a:srgbClr val="000000"/>
                </a:solidFill>
                <a:latin typeface="WordVisi_MSFontService"/>
              </a:rPr>
              <a:t>aktiviteter</a:t>
            </a:r>
            <a:r>
              <a:rPr lang="en-US" b="1">
                <a:solidFill>
                  <a:srgbClr val="000000"/>
                </a:solidFill>
                <a:latin typeface="WordVisi_MSFontService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WordVisi_MSFontService"/>
              </a:rPr>
              <a:t>og</a:t>
            </a:r>
            <a:r>
              <a:rPr lang="en-US" b="1">
                <a:solidFill>
                  <a:srgbClr val="000000"/>
                </a:solidFill>
                <a:latin typeface="WordVisi_MSFontService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WordVisi_MSFontService"/>
              </a:rPr>
              <a:t>uttak</a:t>
            </a:r>
            <a:r>
              <a:rPr lang="en-US" b="1">
                <a:solidFill>
                  <a:srgbClr val="000000"/>
                </a:solidFill>
                <a:latin typeface="WordVisi_MSFontService"/>
              </a:rPr>
              <a:t> av </a:t>
            </a:r>
            <a:r>
              <a:rPr lang="en-US" b="1" err="1">
                <a:solidFill>
                  <a:srgbClr val="000000"/>
                </a:solidFill>
                <a:latin typeface="WordVisi_MSFontService"/>
              </a:rPr>
              <a:t>bruttotropp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633AC37-FF5D-228E-66BC-5C168EC8424D}"/>
              </a:ext>
            </a:extLst>
          </p:cNvPr>
          <p:cNvSpPr txBox="1"/>
          <p:nvPr/>
        </p:nvSpPr>
        <p:spPr>
          <a:xfrm>
            <a:off x="8989010" y="3939968"/>
            <a:ext cx="24987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ea typeface="Calibri"/>
                <a:cs typeface="Calibri"/>
              </a:rPr>
              <a:t>NBF Dameturnering</a:t>
            </a:r>
          </a:p>
          <a:p>
            <a:r>
              <a:rPr lang="nb-NO" b="1" dirty="0">
                <a:ea typeface="Calibri"/>
                <a:cs typeface="Calibri"/>
              </a:rPr>
              <a:t>10-12.Oktober 2025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A66915D-7119-27A3-0C81-8924A794753E}"/>
              </a:ext>
            </a:extLst>
          </p:cNvPr>
          <p:cNvSpPr txBox="1"/>
          <p:nvPr/>
        </p:nvSpPr>
        <p:spPr>
          <a:xfrm>
            <a:off x="16274" y="5809730"/>
            <a:ext cx="12180904" cy="10415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088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BDB66FA9-A170-A0FA-EB26-B719A38F3397}"/>
              </a:ext>
            </a:extLst>
          </p:cNvPr>
          <p:cNvGrpSpPr/>
          <p:nvPr/>
        </p:nvGrpSpPr>
        <p:grpSpPr>
          <a:xfrm>
            <a:off x="940733" y="1506597"/>
            <a:ext cx="7764664" cy="4479628"/>
            <a:chOff x="1171776" y="820599"/>
            <a:chExt cx="11023046" cy="5630575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3D1F98A-82ED-0935-2A5C-7736A1BECD9E}"/>
                </a:ext>
              </a:extLst>
            </p:cNvPr>
            <p:cNvSpPr/>
            <p:nvPr/>
          </p:nvSpPr>
          <p:spPr>
            <a:xfrm>
              <a:off x="1171776" y="1676401"/>
              <a:ext cx="4924224" cy="1113183"/>
            </a:xfrm>
            <a:prstGeom prst="roundRect">
              <a:avLst>
                <a:gd name="adj" fmla="val 65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442C833-72AF-8225-78AA-7E5742F37B65}"/>
                </a:ext>
              </a:extLst>
            </p:cNvPr>
            <p:cNvSpPr/>
            <p:nvPr/>
          </p:nvSpPr>
          <p:spPr>
            <a:xfrm>
              <a:off x="1171776" y="3386754"/>
              <a:ext cx="6198888" cy="1113183"/>
            </a:xfrm>
            <a:prstGeom prst="roundRect">
              <a:avLst>
                <a:gd name="adj" fmla="val 65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3F852AA-5BF3-5BB6-6F43-DA079FA1500F}"/>
                </a:ext>
              </a:extLst>
            </p:cNvPr>
            <p:cNvSpPr/>
            <p:nvPr/>
          </p:nvSpPr>
          <p:spPr>
            <a:xfrm>
              <a:off x="1171776" y="5181601"/>
              <a:ext cx="7298819" cy="1113183"/>
            </a:xfrm>
            <a:prstGeom prst="roundRect">
              <a:avLst>
                <a:gd name="adj" fmla="val 65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EACFF6C6-E6FD-BFC2-E001-87ABEBEB81FB}"/>
                </a:ext>
              </a:extLst>
            </p:cNvPr>
            <p:cNvSpPr/>
            <p:nvPr/>
          </p:nvSpPr>
          <p:spPr>
            <a:xfrm>
              <a:off x="6914751" y="4080634"/>
              <a:ext cx="2912879" cy="237054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COMPETENCE</a:t>
              </a:r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1DA0CF25-F8E7-2A69-AC40-A41407762C76}"/>
                </a:ext>
              </a:extLst>
            </p:cNvPr>
            <p:cNvSpPr/>
            <p:nvPr/>
          </p:nvSpPr>
          <p:spPr>
            <a:xfrm>
              <a:off x="4927981" y="4080634"/>
              <a:ext cx="2912879" cy="237054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MENTAL</a:t>
              </a: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BAF36C65-57A8-A64E-05BB-DD3FB30116CB}"/>
                </a:ext>
              </a:extLst>
            </p:cNvPr>
            <p:cNvSpPr/>
            <p:nvPr/>
          </p:nvSpPr>
          <p:spPr>
            <a:xfrm>
              <a:off x="5921366" y="2452673"/>
              <a:ext cx="2912879" cy="237054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EQUIPMENT MANAGEMENT</a:t>
              </a:r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DEC175A0-AC94-4BEE-9FA0-602BF236D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116" y="2085904"/>
              <a:ext cx="880695" cy="32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1" rIns="90488" bIns="4445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RESULT</a:t>
              </a: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E26B2F94-5D3B-4F9D-A7A2-B34906948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195" y="3621461"/>
              <a:ext cx="1736355" cy="519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1" rIns="90488" bIns="4445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MATCHING UP TO</a:t>
              </a:r>
            </a:p>
            <a:p>
              <a:r>
                <a:rPr lang="en-US" alt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LANE CONDITIONS</a:t>
              </a:r>
            </a:p>
          </p:txBody>
        </p:sp>
        <p:sp>
          <p:nvSpPr>
            <p:cNvPr id="45" name="Rectangle 22">
              <a:extLst>
                <a:ext uri="{FF2B5EF4-FFF2-40B4-BE49-F238E27FC236}">
                  <a16:creationId xmlns:a16="http://schemas.microsoft.com/office/drawing/2014/main" id="{8D68A482-AD23-4B24-AA8A-DE83EAF0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195" y="5416309"/>
              <a:ext cx="1146949" cy="53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1" rIns="90488" bIns="4445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PERSONAL</a:t>
              </a:r>
            </a:p>
            <a:p>
              <a:r>
                <a:rPr lang="en-US" alt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SKILLS</a:t>
              </a:r>
            </a:p>
          </p:txBody>
        </p:sp>
        <p:sp>
          <p:nvSpPr>
            <p:cNvPr id="47" name="Text Box 24">
              <a:extLst>
                <a:ext uri="{FF2B5EF4-FFF2-40B4-BE49-F238E27FC236}">
                  <a16:creationId xmlns:a16="http://schemas.microsoft.com/office/drawing/2014/main" id="{76E19D67-E528-4639-BBC0-010E342AE713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359182" y="905313"/>
              <a:ext cx="10835640" cy="466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0000" tIns="46800" rIns="90000" bIns="46800" anchor="t" anchorCtr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251"/>
                </a:spcBef>
              </a:pPr>
              <a:r>
                <a:rPr lang="en-US" altLang="en-US" b="1" dirty="0">
                  <a:solidFill>
                    <a:srgbClr val="CC0000"/>
                  </a:solidFill>
                  <a:latin typeface="Calibri"/>
                  <a:ea typeface="Calibri"/>
                  <a:cs typeface="Calibri"/>
                </a:rPr>
                <a:t>The pyramid of success</a:t>
              </a:r>
              <a:endParaRPr lang="en-US" altLang="en-US" sz="1050" b="1">
                <a:solidFill>
                  <a:srgbClr val="CC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8F45DB23-3257-82F7-DAEB-6FCB3CF092F7}"/>
                </a:ext>
              </a:extLst>
            </p:cNvPr>
            <p:cNvSpPr/>
            <p:nvPr/>
          </p:nvSpPr>
          <p:spPr>
            <a:xfrm>
              <a:off x="2917558" y="4080634"/>
              <a:ext cx="2912879" cy="237054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</a:t>
              </a: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6BD21E30-47DE-FD40-29E5-DEB3934F0BF9}"/>
                </a:ext>
              </a:extLst>
            </p:cNvPr>
            <p:cNvSpPr/>
            <p:nvPr/>
          </p:nvSpPr>
          <p:spPr>
            <a:xfrm>
              <a:off x="3915142" y="2452673"/>
              <a:ext cx="2912879" cy="237054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 MECHANICAL ADJUSTMENTS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A0615BFB-980E-E741-C336-706185AD086C}"/>
                </a:ext>
              </a:extLst>
            </p:cNvPr>
            <p:cNvSpPr/>
            <p:nvPr/>
          </p:nvSpPr>
          <p:spPr>
            <a:xfrm>
              <a:off x="4927981" y="820599"/>
              <a:ext cx="2912879" cy="237054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SCORE</a:t>
              </a:r>
            </a:p>
          </p:txBody>
        </p:sp>
      </p:grp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23B95C1-4A43-9C68-0860-C44A981FD9CA}"/>
              </a:ext>
            </a:extLst>
          </p:cNvPr>
          <p:cNvSpPr txBox="1"/>
          <p:nvPr/>
        </p:nvSpPr>
        <p:spPr>
          <a:xfrm>
            <a:off x="3359" y="6093865"/>
            <a:ext cx="12193819" cy="76384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74575A0A-C611-5CA9-FEB8-E8E533BCF20B}"/>
              </a:ext>
            </a:extLst>
          </p:cNvPr>
          <p:cNvGrpSpPr/>
          <p:nvPr/>
        </p:nvGrpSpPr>
        <p:grpSpPr>
          <a:xfrm>
            <a:off x="4963763" y="767022"/>
            <a:ext cx="6935060" cy="5319938"/>
            <a:chOff x="4963763" y="767022"/>
            <a:chExt cx="6935060" cy="5319938"/>
          </a:xfrm>
        </p:grpSpPr>
        <p:pic>
          <p:nvPicPr>
            <p:cNvPr id="3" name="Bilde 2" descr="Et bilde som inneholder skjermbilde, fotomontasje, person, folk&#10;&#10;Innhold generert av kunstig intelligens kan være feil.">
              <a:extLst>
                <a:ext uri="{FF2B5EF4-FFF2-40B4-BE49-F238E27FC236}">
                  <a16:creationId xmlns:a16="http://schemas.microsoft.com/office/drawing/2014/main" id="{1F2EDA64-4399-F1F5-2426-CB335CA20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8226" y="1261821"/>
              <a:ext cx="4450597" cy="4825139"/>
            </a:xfrm>
            <a:prstGeom prst="rect">
              <a:avLst/>
            </a:prstGeom>
          </p:spPr>
        </p:pic>
        <p:pic>
          <p:nvPicPr>
            <p:cNvPr id="16" name="Bilde 15" descr="Et bilde som inneholder tekst, Font, skjermbilde, Grafikk&#10;&#10;Innhold generert av kunstig intelligens kan være feil.">
              <a:extLst>
                <a:ext uri="{FF2B5EF4-FFF2-40B4-BE49-F238E27FC236}">
                  <a16:creationId xmlns:a16="http://schemas.microsoft.com/office/drawing/2014/main" id="{D99F6621-0810-B11B-6484-8FFF88873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3763" y="767022"/>
              <a:ext cx="2445289" cy="12556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531B77-4047-C9D2-11AC-70EDE2CD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>
                <a:latin typeface="Barlow"/>
              </a:rPr>
              <a:t>Utkast kriterier til SBN Elite Damer Bruttotropp  </a:t>
            </a:r>
            <a:endParaRPr lang="nb-NO" sz="3600">
              <a:latin typeface="Barlow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D2FF52-3A19-D686-FFE6-0BE69E23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540" y="19698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>
                <a:latin typeface="Barlow"/>
              </a:rPr>
              <a:t>Basert på aktivitet og prestasjon </a:t>
            </a:r>
            <a:endParaRPr lang="nb-NO" dirty="0">
              <a:latin typeface="Barlow"/>
            </a:endParaRPr>
          </a:p>
          <a:p>
            <a:r>
              <a:rPr lang="nb-NO" sz="2400" dirty="0"/>
              <a:t>Deltagelse i NM </a:t>
            </a:r>
            <a:r>
              <a:rPr lang="nb-NO" sz="2400" dirty="0" err="1"/>
              <a:t>Sgl</a:t>
            </a:r>
            <a:r>
              <a:rPr lang="nb-NO" sz="2400" dirty="0"/>
              <a:t>/</a:t>
            </a:r>
            <a:r>
              <a:rPr lang="nb-NO" sz="2400" dirty="0" err="1"/>
              <a:t>Dbl</a:t>
            </a:r>
            <a:r>
              <a:rPr lang="nb-NO" sz="2400" dirty="0"/>
              <a:t>, NM </a:t>
            </a:r>
            <a:r>
              <a:rPr lang="nb-NO" sz="2400" dirty="0" err="1"/>
              <a:t>Sgl</a:t>
            </a:r>
            <a:r>
              <a:rPr lang="nb-NO" sz="2400" dirty="0"/>
              <a:t>/</a:t>
            </a:r>
            <a:r>
              <a:rPr lang="nb-NO" sz="2400" dirty="0" err="1"/>
              <a:t>Dbl</a:t>
            </a:r>
            <a:r>
              <a:rPr lang="nb-NO" sz="2400" dirty="0"/>
              <a:t> og Norwegian Open </a:t>
            </a:r>
          </a:p>
          <a:p>
            <a:r>
              <a:rPr lang="nb-NO" sz="2400" dirty="0"/>
              <a:t>Signert spillerkontrakt </a:t>
            </a:r>
          </a:p>
          <a:p>
            <a:pPr lvl="3"/>
            <a:r>
              <a:rPr lang="nb-NO" sz="1600" dirty="0"/>
              <a:t>Inkluderer </a:t>
            </a:r>
            <a:r>
              <a:rPr lang="nb-NO" sz="1600" dirty="0" err="1"/>
              <a:t>SoMe</a:t>
            </a:r>
            <a:r>
              <a:rPr lang="nb-NO" sz="1600" dirty="0"/>
              <a:t> og oppførsel på samme linje som andre landslag.</a:t>
            </a:r>
          </a:p>
          <a:p>
            <a:pPr lvl="3"/>
            <a:r>
              <a:rPr lang="nb-NO" sz="1600" dirty="0">
                <a:latin typeface="Barlow"/>
              </a:rPr>
              <a:t>Fysiske og mentale krav</a:t>
            </a:r>
          </a:p>
          <a:p>
            <a:r>
              <a:rPr lang="nb-NO" sz="2400" dirty="0"/>
              <a:t>Bruke </a:t>
            </a:r>
            <a:r>
              <a:rPr lang="nb-NO" sz="2400" dirty="0" err="1"/>
              <a:t>Onform</a:t>
            </a:r>
            <a:r>
              <a:rPr lang="nb-NO" sz="2400" dirty="0"/>
              <a:t> </a:t>
            </a:r>
          </a:p>
          <a:p>
            <a:pPr lvl="3"/>
            <a:r>
              <a:rPr lang="nb-NO" sz="1600" dirty="0"/>
              <a:t>Opp mot ansvarlig trener.</a:t>
            </a:r>
          </a:p>
          <a:p>
            <a:r>
              <a:rPr lang="nb-NO" sz="2400" dirty="0"/>
              <a:t>Gjennomføre «Ren Utøver»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F1C1E7-D63E-A264-B1E6-86B2AD90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C22D298-71D0-BF91-2C9E-FA98E4D17C23}"/>
              </a:ext>
            </a:extLst>
          </p:cNvPr>
          <p:cNvSpPr txBox="1"/>
          <p:nvPr/>
        </p:nvSpPr>
        <p:spPr>
          <a:xfrm>
            <a:off x="3359" y="6093865"/>
            <a:ext cx="12193819" cy="76384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5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5762D-6EF4-B850-6BB2-9EF27EDB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latin typeface="Barlow"/>
              </a:rPr>
              <a:t>Utkast kriterier til SBN Elite Damer Landslag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A7E9A1-F9CC-283F-1EC1-36DF3771F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>
                <a:latin typeface="Barlow"/>
              </a:rPr>
              <a:t>Uttatt </a:t>
            </a:r>
            <a:r>
              <a:rPr lang="nb-NO" sz="2400">
                <a:latin typeface="Barlow"/>
              </a:rPr>
              <a:t>til </a:t>
            </a:r>
            <a:r>
              <a:rPr lang="nb-NO" sz="2400" dirty="0">
                <a:latin typeface="Barlow"/>
              </a:rPr>
              <a:t>SBN Elite Damer Bruttotropp</a:t>
            </a:r>
            <a:endParaRPr lang="nb-NO" sz="2400" dirty="0"/>
          </a:p>
          <a:p>
            <a:pPr lvl="2"/>
            <a:r>
              <a:rPr lang="nb-NO" sz="1800" dirty="0"/>
              <a:t>Ingen blir evaluert om de ikke oppfyller kriterier som er satt opp til bruttotropp.</a:t>
            </a:r>
          </a:p>
          <a:p>
            <a:r>
              <a:rPr lang="nb-NO" sz="2400" dirty="0"/>
              <a:t>Akseptere de økonomiske forpliktelsene</a:t>
            </a:r>
          </a:p>
          <a:p>
            <a:r>
              <a:rPr lang="nb-NO" sz="2400" dirty="0"/>
              <a:t>Akseptere og forhåndsbetale egenandel som blir fastsatt</a:t>
            </a:r>
          </a:p>
          <a:p>
            <a:r>
              <a:rPr lang="nb-NO" sz="2400" dirty="0"/>
              <a:t>Nominasjonsprosess er i henhold til prestasjon/resultat og aktiviteter og/eller egne uttaksturneringer. </a:t>
            </a:r>
          </a:p>
          <a:p>
            <a:r>
              <a:rPr lang="nb-NO" sz="2400" dirty="0"/>
              <a:t>Akseptere felles avreise og boende i dobbeltrom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AB2209B-8A51-165A-3155-AB828336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Leken – ambisiøs – ærlig - inkluderende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BDB62EE-1E22-E3B5-B4EF-46F4C71DF426}"/>
              </a:ext>
            </a:extLst>
          </p:cNvPr>
          <p:cNvSpPr txBox="1"/>
          <p:nvPr/>
        </p:nvSpPr>
        <p:spPr>
          <a:xfrm>
            <a:off x="3359" y="6093865"/>
            <a:ext cx="12193819" cy="76384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962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ETBF-L-T-0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A53E23A0-86DB-244F-82DA-83FC52FE8B75}" vid="{46AE1705-1E33-1043-8B17-2E696C764B2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2024-06-26 Presentasjon Veteran_plan fremover</Template>
  <TotalTime>81</TotalTime>
  <Words>2158</Words>
  <Application>Microsoft Office PowerPoint</Application>
  <PresentationFormat>Widescreen</PresentationFormat>
  <Paragraphs>301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Kvinneprosjektet 2025-2026</vt:lpstr>
      <vt:lpstr>Mål og finansiering</vt:lpstr>
      <vt:lpstr>PowerPoint-presentasjon</vt:lpstr>
      <vt:lpstr>PowerPoint-presentasjon</vt:lpstr>
      <vt:lpstr>Fremdriftsplan</vt:lpstr>
      <vt:lpstr>Plan</vt:lpstr>
      <vt:lpstr>PowerPoint-presentasjon</vt:lpstr>
      <vt:lpstr>Utkast kriterier til SBN Elite Damer Bruttotropp  </vt:lpstr>
      <vt:lpstr>Utkast kriterier til SBN Elite Damer Landslag </vt:lpstr>
      <vt:lpstr>Breddesamling#1 22-23.mars 2025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SportBowlingNorge Veteran</dc:title>
  <dc:creator>Svein-Erik Kraemer</dc:creator>
  <cp:lastModifiedBy>Svein-Erik Kraemer</cp:lastModifiedBy>
  <cp:revision>756</cp:revision>
  <cp:lastPrinted>2024-06-26T12:17:57Z</cp:lastPrinted>
  <dcterms:created xsi:type="dcterms:W3CDTF">2024-06-26T12:03:43Z</dcterms:created>
  <dcterms:modified xsi:type="dcterms:W3CDTF">2025-02-06T10:23:20Z</dcterms:modified>
</cp:coreProperties>
</file>